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58" r:id="rId3"/>
    <p:sldId id="261" r:id="rId4"/>
    <p:sldId id="271" r:id="rId5"/>
    <p:sldId id="274" r:id="rId6"/>
    <p:sldId id="260" r:id="rId7"/>
    <p:sldId id="264" r:id="rId8"/>
    <p:sldId id="267" r:id="rId9"/>
    <p:sldId id="268" r:id="rId10"/>
    <p:sldId id="275" r:id="rId11"/>
    <p:sldId id="276" r:id="rId12"/>
    <p:sldId id="272" r:id="rId13"/>
    <p:sldId id="273" r:id="rId14"/>
    <p:sldId id="277" r:id="rId15"/>
    <p:sldId id="269" r:id="rId16"/>
    <p:sldId id="270" r:id="rId17"/>
    <p:sldId id="25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710" autoAdjust="0"/>
  </p:normalViewPr>
  <p:slideViewPr>
    <p:cSldViewPr>
      <p:cViewPr varScale="1">
        <p:scale>
          <a:sx n="73" d="100"/>
          <a:sy n="73" d="100"/>
        </p:scale>
        <p:origin x="-10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D35E4-B0D2-42C6-B84D-4BF1EFAACA82}" type="datetimeFigureOut">
              <a:rPr lang="en-US" smtClean="0"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47906-4578-425D-A944-006C6A60EF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84A33-A259-4E05-B3DB-8139D6A90AB5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F4282-CBE6-4DB5-A926-60048019E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Sign Out Sheet Statistics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Tim </a:t>
            </a:r>
            <a:r>
              <a:rPr lang="en-US" dirty="0" err="1" smtClean="0"/>
              <a:t>Kariger</a:t>
            </a:r>
            <a:r>
              <a:rPr lang="en-US" dirty="0" smtClean="0"/>
              <a:t>, Paolo Ramirez, Taylor </a:t>
            </a:r>
            <a:r>
              <a:rPr lang="en-US" dirty="0" smtClean="0"/>
              <a:t>Young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Independence test (block and subject)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 b="51351"/>
          <a:stretch>
            <a:fillRect/>
          </a:stretch>
        </p:blipFill>
        <p:spPr bwMode="auto">
          <a:xfrm>
            <a:off x="3200400" y="3276600"/>
            <a:ext cx="5943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556260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DF=15</a:t>
            </a:r>
            <a:endParaRPr lang="en-US" dirty="0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0" y="6037262"/>
          <a:ext cx="7062788" cy="820738"/>
        </p:xfrm>
        <a:graphic>
          <a:graphicData uri="http://schemas.openxmlformats.org/presentationml/2006/ole">
            <p:oleObj spid="_x0000_s22529" name="Equation" r:id="rId4" imgW="3822480" imgH="4442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5105400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P(x&gt;381.2)= .0001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1" y="1828800"/>
            <a:ext cx="228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State:</a:t>
            </a:r>
          </a:p>
          <a:p>
            <a:r>
              <a:rPr lang="en-US" dirty="0" smtClean="0"/>
              <a:t>-categorical data</a:t>
            </a:r>
          </a:p>
          <a:p>
            <a:r>
              <a:rPr lang="en-US" dirty="0" smtClean="0"/>
              <a:t>-SRS</a:t>
            </a:r>
          </a:p>
          <a:p>
            <a:r>
              <a:rPr lang="en-US" dirty="0" smtClean="0"/>
              <a:t>-all expected counts are greater than 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38400" y="1828800"/>
            <a:ext cx="40639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Check:</a:t>
            </a:r>
          </a:p>
          <a:p>
            <a:r>
              <a:rPr lang="en-US" dirty="0" smtClean="0"/>
              <a:t>-Block number and subject are categories</a:t>
            </a:r>
          </a:p>
          <a:p>
            <a:r>
              <a:rPr lang="en-US" dirty="0" smtClean="0"/>
              <a:t>-Data randomly collected</a:t>
            </a:r>
          </a:p>
          <a:p>
            <a:r>
              <a:rPr lang="en-US" dirty="0" smtClean="0"/>
              <a:t>-All expected cell counts are more than 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1" y="36576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 met, chi distribution,</a:t>
            </a:r>
          </a:p>
          <a:p>
            <a:r>
              <a:rPr lang="en-US" dirty="0" smtClean="0"/>
              <a:t>Chi squared test for independence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 of block and subject test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447800"/>
            <a:ext cx="8763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Ho: there is no association between subject and block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Ha: there is an association between subject and block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We reject the Ho because the p-value of .0001 is less than alpha=.05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We have sufficient evidence that there in an association between block and subject</a:t>
            </a: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Gender and subject chi squared test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 b="56892"/>
          <a:stretch>
            <a:fillRect/>
          </a:stretch>
        </p:blipFill>
        <p:spPr bwMode="auto">
          <a:xfrm>
            <a:off x="4191000" y="1143000"/>
            <a:ext cx="4953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0" y="6037262"/>
          <a:ext cx="7158038" cy="820738"/>
        </p:xfrm>
        <a:graphic>
          <a:graphicData uri="http://schemas.openxmlformats.org/presentationml/2006/ole">
            <p:oleObj spid="_x0000_s26626" name="Equation" r:id="rId4" imgW="3873240" imgH="4442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905000"/>
            <a:ext cx="175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State:</a:t>
            </a:r>
          </a:p>
          <a:p>
            <a:r>
              <a:rPr lang="en-US" dirty="0" smtClean="0"/>
              <a:t>-Categorical data</a:t>
            </a:r>
          </a:p>
          <a:p>
            <a:r>
              <a:rPr lang="en-US" dirty="0" smtClean="0"/>
              <a:t>-SRS</a:t>
            </a:r>
          </a:p>
          <a:p>
            <a:r>
              <a:rPr lang="en-US" dirty="0" smtClean="0"/>
              <a:t>-All expected counts greater than 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1828800"/>
            <a:ext cx="25381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Check:</a:t>
            </a:r>
          </a:p>
          <a:p>
            <a:r>
              <a:rPr lang="en-US" dirty="0" smtClean="0"/>
              <a:t>-Gender and subject</a:t>
            </a:r>
          </a:p>
          <a:p>
            <a:r>
              <a:rPr lang="en-US" dirty="0" smtClean="0"/>
              <a:t>are categories</a:t>
            </a:r>
          </a:p>
          <a:p>
            <a:r>
              <a:rPr lang="en-US" dirty="0" smtClean="0"/>
              <a:t>-Data collected randomly</a:t>
            </a:r>
          </a:p>
          <a:p>
            <a:r>
              <a:rPr lang="en-US" dirty="0" smtClean="0"/>
              <a:t>-All counts greater than 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886200"/>
            <a:ext cx="3461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Conditions met, chi squared model</a:t>
            </a:r>
          </a:p>
          <a:p>
            <a:r>
              <a:rPr lang="en-US" dirty="0" smtClean="0"/>
              <a:t>Chi squared test for independence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105400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P(x&gt;50)= .0001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38400" y="4800600"/>
            <a:ext cx="5396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Ho: there is no association between gender and </a:t>
            </a:r>
            <a:r>
              <a:rPr lang="en-US" dirty="0" smtClean="0"/>
              <a:t>subject</a:t>
            </a:r>
            <a:endParaRPr lang="en-US" dirty="0" smtClean="0"/>
          </a:p>
          <a:p>
            <a:r>
              <a:rPr lang="en-US" dirty="0" smtClean="0"/>
              <a:t>Ha: there is an association between gender and </a:t>
            </a:r>
            <a:r>
              <a:rPr lang="en-US" dirty="0" smtClean="0"/>
              <a:t>subject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563880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DF=5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Gender and subject chi squared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en-US" dirty="0" smtClean="0"/>
              <a:t>We reject the Ho because the p-value of .0001 is less than alpha=.05</a:t>
            </a:r>
          </a:p>
          <a:p>
            <a:r>
              <a:rPr lang="en-US" dirty="0" smtClean="0"/>
              <a:t>We have sufficient evidence that there is an association between gender and what subject you sign out.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2192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Ho: there is no association between gender and sign out subject</a:t>
            </a:r>
          </a:p>
          <a:p>
            <a:r>
              <a:rPr lang="en-US" dirty="0" smtClean="0"/>
              <a:t>Ha: there is an association between gender and sign out subject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Block of the day helps determine what subject </a:t>
            </a:r>
          </a:p>
          <a:p>
            <a:r>
              <a:rPr lang="en-US" dirty="0" smtClean="0"/>
              <a:t> When in study hall, which 3</a:t>
            </a:r>
            <a:r>
              <a:rPr lang="en-US" baseline="30000" dirty="0" smtClean="0"/>
              <a:t>rd</a:t>
            </a:r>
            <a:r>
              <a:rPr lang="en-US" dirty="0" smtClean="0"/>
              <a:t> of the block you sign out in has to do with what block of the day you’re in</a:t>
            </a:r>
          </a:p>
          <a:p>
            <a:r>
              <a:rPr lang="en-US" dirty="0" smtClean="0"/>
              <a:t>Which gender you are affects what subject you sign out in.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errors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Gender was based off name and handwriting</a:t>
            </a:r>
          </a:p>
          <a:p>
            <a:pPr lvl="1"/>
            <a:r>
              <a:rPr lang="en-US" dirty="0" smtClean="0"/>
              <a:t>Gender could have been wrongly called</a:t>
            </a:r>
          </a:p>
          <a:p>
            <a:pPr lvl="1"/>
            <a:r>
              <a:rPr lang="en-US" dirty="0" smtClean="0"/>
              <a:t>Several names could be either male or female</a:t>
            </a:r>
          </a:p>
          <a:p>
            <a:r>
              <a:rPr lang="en-US" dirty="0" smtClean="0"/>
              <a:t>Monotonous data could have </a:t>
            </a:r>
            <a:r>
              <a:rPr lang="en-US" dirty="0" smtClean="0"/>
              <a:t>been input wrongly</a:t>
            </a:r>
            <a:endParaRPr lang="en-US" dirty="0" smtClean="0"/>
          </a:p>
          <a:p>
            <a:r>
              <a:rPr lang="en-US" dirty="0" smtClean="0"/>
              <a:t>Teachers have different lunches, sign-outs during lunch could not be counted</a:t>
            </a:r>
          </a:p>
          <a:p>
            <a:r>
              <a:rPr lang="en-US" dirty="0" smtClean="0"/>
              <a:t>Teachers have different plan periods during which they have no students to sign-out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errors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all sign-outs were to the bathroom, and we can’t guarantee that all students actually went to the destination they signed</a:t>
            </a:r>
          </a:p>
          <a:p>
            <a:r>
              <a:rPr lang="en-US" dirty="0" smtClean="0"/>
              <a:t>We assume that student accurately signed out at the time specified.</a:t>
            </a:r>
          </a:p>
          <a:p>
            <a:r>
              <a:rPr lang="en-US" dirty="0" smtClean="0"/>
              <a:t>Cannot guarantee that every teacher turns their sheets in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Thank You…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348900" y="1412422"/>
            <a:ext cx="4547643" cy="2510095"/>
            <a:chOff x="348900" y="1412422"/>
            <a:chExt cx="4547643" cy="2510095"/>
          </a:xfrm>
          <a:solidFill>
            <a:schemeClr val="accent5">
              <a:lumMod val="40000"/>
              <a:lumOff val="60000"/>
            </a:schemeClr>
          </a:solidFill>
        </p:grpSpPr>
        <p:grpSp>
          <p:nvGrpSpPr>
            <p:cNvPr id="20" name="Group 19"/>
            <p:cNvGrpSpPr/>
            <p:nvPr/>
          </p:nvGrpSpPr>
          <p:grpSpPr>
            <a:xfrm rot="21226030">
              <a:off x="348900" y="1458786"/>
              <a:ext cx="4547643" cy="2463731"/>
              <a:chOff x="304800" y="1981200"/>
              <a:chExt cx="7772400" cy="4343400"/>
            </a:xfrm>
            <a:grpFill/>
          </p:grpSpPr>
          <p:grpSp>
            <p:nvGrpSpPr>
              <p:cNvPr id="18" name="Group 17"/>
              <p:cNvGrpSpPr/>
              <p:nvPr/>
            </p:nvGrpSpPr>
            <p:grpSpPr>
              <a:xfrm>
                <a:off x="304800" y="1981200"/>
                <a:ext cx="7772400" cy="4343400"/>
                <a:chOff x="304800" y="1981200"/>
                <a:chExt cx="7772400" cy="4343400"/>
              </a:xfrm>
              <a:grpFill/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304800" y="1981200"/>
                  <a:ext cx="7772400" cy="4343400"/>
                  <a:chOff x="304800" y="1981200"/>
                  <a:chExt cx="7772400" cy="4343400"/>
                </a:xfrm>
                <a:grpFill/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304800" y="1981200"/>
                    <a:ext cx="7772400" cy="4343400"/>
                    <a:chOff x="304800" y="1981200"/>
                    <a:chExt cx="7772400" cy="4343400"/>
                  </a:xfrm>
                  <a:grpFill/>
                </p:grpSpPr>
                <p:grpSp>
                  <p:nvGrpSpPr>
                    <p:cNvPr id="12" name="Group 11"/>
                    <p:cNvGrpSpPr/>
                    <p:nvPr/>
                  </p:nvGrpSpPr>
                  <p:grpSpPr>
                    <a:xfrm>
                      <a:off x="304800" y="1981200"/>
                      <a:ext cx="7772400" cy="4343400"/>
                      <a:chOff x="304800" y="1981200"/>
                      <a:chExt cx="7772400" cy="4343400"/>
                    </a:xfrm>
                    <a:grpFill/>
                  </p:grpSpPr>
                  <p:grpSp>
                    <p:nvGrpSpPr>
                      <p:cNvPr id="10" name="Group 9"/>
                      <p:cNvGrpSpPr/>
                      <p:nvPr/>
                    </p:nvGrpSpPr>
                    <p:grpSpPr>
                      <a:xfrm>
                        <a:off x="304800" y="2133600"/>
                        <a:ext cx="7772400" cy="4191000"/>
                        <a:chOff x="304800" y="2133600"/>
                        <a:chExt cx="7772400" cy="4191000"/>
                      </a:xfrm>
                      <a:grpFill/>
                    </p:grpSpPr>
                    <p:pic>
                      <p:nvPicPr>
                        <p:cNvPr id="10242" name="Picture 2" descr="http://www.zlatansays.com/wp-content/uploads/2011/02/LadyGaga1.jpg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" cstate="print">
                          <a:clrChange>
                            <a:clrFrom>
                              <a:srgbClr val="1A1C30"/>
                            </a:clrFrom>
                            <a:clrTo>
                              <a:srgbClr val="1A1C30">
                                <a:alpha val="0"/>
                              </a:srgbClr>
                            </a:clrTo>
                          </a:clrChange>
                          <a:duotone>
                            <a:prstClr val="black"/>
                            <a:schemeClr val="tx1">
                              <a:tint val="45000"/>
                              <a:satMod val="400000"/>
                            </a:schemeClr>
                          </a:duotone>
                        </a:blip>
                        <a:srcRect l="16952" t="60858" r="11816" b="17037"/>
                        <a:stretch>
                          <a:fillRect/>
                        </a:stretch>
                      </p:blipFill>
                      <p:spPr bwMode="auto">
                        <a:xfrm>
                          <a:off x="457200" y="2362200"/>
                          <a:ext cx="7620000" cy="3581400"/>
                        </a:xfrm>
                        <a:prstGeom prst="rect">
                          <a:avLst/>
                        </a:prstGeom>
                        <a:grpFill/>
                      </p:spPr>
                    </p:pic>
                    <p:sp>
                      <p:nvSpPr>
                        <p:cNvPr id="8" name="Rectangle 7"/>
                        <p:cNvSpPr/>
                        <p:nvPr/>
                      </p:nvSpPr>
                      <p:spPr>
                        <a:xfrm>
                          <a:off x="304800" y="2133600"/>
                          <a:ext cx="381000" cy="4191000"/>
                        </a:xfrm>
                        <a:prstGeom prst="rect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9" name="Rectangle 8"/>
                        <p:cNvSpPr/>
                        <p:nvPr/>
                      </p:nvSpPr>
                      <p:spPr>
                        <a:xfrm>
                          <a:off x="4114800" y="2209800"/>
                          <a:ext cx="1524000" cy="609600"/>
                        </a:xfrm>
                        <a:prstGeom prst="rect">
                          <a:avLst/>
                        </a:prstGeom>
                        <a:grpFill/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11" name="Rectangle 10"/>
                      <p:cNvSpPr/>
                      <p:nvPr/>
                    </p:nvSpPr>
                    <p:spPr>
                      <a:xfrm>
                        <a:off x="5410200" y="1981200"/>
                        <a:ext cx="2362200" cy="609600"/>
                      </a:xfrm>
                      <a:prstGeom prst="rect">
                        <a:avLst/>
                      </a:pr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3" name="Rectangle 12"/>
                    <p:cNvSpPr/>
                    <p:nvPr/>
                  </p:nvSpPr>
                  <p:spPr>
                    <a:xfrm rot="2448533">
                      <a:off x="4387788" y="2394534"/>
                      <a:ext cx="609600" cy="1062179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5" name="Rectangle 14"/>
                  <p:cNvSpPr/>
                  <p:nvPr/>
                </p:nvSpPr>
                <p:spPr>
                  <a:xfrm>
                    <a:off x="4114800" y="2438400"/>
                    <a:ext cx="304800" cy="6096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7" name="Rectangle 16"/>
                <p:cNvSpPr/>
                <p:nvPr/>
              </p:nvSpPr>
              <p:spPr>
                <a:xfrm>
                  <a:off x="4648200" y="2438400"/>
                  <a:ext cx="685800" cy="6096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" name="Rectangle 18"/>
              <p:cNvSpPr/>
              <p:nvPr/>
            </p:nvSpPr>
            <p:spPr>
              <a:xfrm>
                <a:off x="5638800" y="2209800"/>
                <a:ext cx="685800" cy="609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Rectangle 20"/>
            <p:cNvSpPr/>
            <p:nvPr/>
          </p:nvSpPr>
          <p:spPr>
            <a:xfrm rot="2605118">
              <a:off x="3541463" y="1412422"/>
              <a:ext cx="389010" cy="3566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 rot="21226030">
            <a:off x="4337811" y="1373706"/>
            <a:ext cx="401263" cy="3457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bing.com/images/img/loading_l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36525"/>
            <a:ext cx="228600" cy="22860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 rot="545180">
            <a:off x="5329542" y="1530568"/>
            <a:ext cx="314701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Santa </a:t>
            </a:r>
          </a:p>
          <a:p>
            <a:pPr algn="ctr"/>
            <a:r>
              <a:rPr lang="en-US" sz="66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Claus</a:t>
            </a:r>
            <a:endParaRPr lang="en-US" sz="6600" b="1" dirty="0">
              <a:ln w="12700">
                <a:solidFill>
                  <a:srgbClr val="00B05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26" name="Rectangle 25"/>
          <p:cNvSpPr/>
          <p:nvPr/>
        </p:nvSpPr>
        <p:spPr>
          <a:xfrm rot="21380739">
            <a:off x="3200400" y="3429000"/>
            <a:ext cx="298030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3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/>
                <a:latin typeface="Matura MT Script Capitals" pitchFamily="66" charset="0"/>
                <a:cs typeface="Arabic Typesetting" pitchFamily="66" charset="-78"/>
              </a:rPr>
              <a:t>Osama</a:t>
            </a:r>
            <a:endParaRPr lang="en-US" sz="6600" b="1" cap="none" spc="0" dirty="0">
              <a:ln w="10541" cmpd="sng">
                <a:solidFill>
                  <a:schemeClr val="accent3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/>
              <a:latin typeface="Matura MT Script Capitals" pitchFamily="66" charset="0"/>
              <a:cs typeface="Arabic Typesetting" pitchFamily="66" charset="-78"/>
            </a:endParaRPr>
          </a:p>
        </p:txBody>
      </p:sp>
      <p:grpSp>
        <p:nvGrpSpPr>
          <p:cNvPr id="29" name="Group 28"/>
          <p:cNvGrpSpPr/>
          <p:nvPr/>
        </p:nvGrpSpPr>
        <p:grpSpPr>
          <a:xfrm rot="541926">
            <a:off x="980398" y="4444362"/>
            <a:ext cx="2408032" cy="1323439"/>
            <a:chOff x="1815877" y="4514422"/>
            <a:chExt cx="2408032" cy="1323439"/>
          </a:xfrm>
        </p:grpSpPr>
        <p:sp>
          <p:nvSpPr>
            <p:cNvPr id="27" name="Rectangle 26"/>
            <p:cNvSpPr/>
            <p:nvPr/>
          </p:nvSpPr>
          <p:spPr>
            <a:xfrm>
              <a:off x="1815877" y="4514422"/>
              <a:ext cx="2408032" cy="132343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8000" b="1" cap="none" spc="0" dirty="0" smtClean="0">
                  <a:ln w="18415" cmpd="sng">
                    <a:solidFill>
                      <a:srgbClr val="FFFF0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Jesus</a:t>
              </a:r>
              <a:endParaRPr lang="en-US" sz="8000" b="1" cap="none" spc="0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8" name="Donut 27"/>
            <p:cNvSpPr/>
            <p:nvPr/>
          </p:nvSpPr>
          <p:spPr>
            <a:xfrm>
              <a:off x="2438400" y="4724400"/>
              <a:ext cx="1447800" cy="152400"/>
            </a:xfrm>
            <a:prstGeom prst="donu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3962400" y="4495800"/>
            <a:ext cx="13716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0" b="1" cap="none" spc="0" dirty="0" smtClean="0">
                <a:ln w="12700">
                  <a:solidFill>
                    <a:schemeClr val="accent4"/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&amp;</a:t>
            </a:r>
            <a:endParaRPr lang="en-US" sz="12000" b="1" cap="none" spc="0" dirty="0">
              <a:ln w="12700">
                <a:solidFill>
                  <a:schemeClr val="accent4"/>
                </a:solidFill>
                <a:prstDash val="solid"/>
              </a:ln>
              <a:solidFill>
                <a:schemeClr val="accent4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34000" y="44958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</a:t>
            </a:r>
            <a:r>
              <a:rPr lang="en-US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signing out at </a:t>
            </a:r>
          </a:p>
          <a:p>
            <a:pPr algn="ctr"/>
            <a:r>
              <a:rPr lang="en-US" sz="3600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THIS </a:t>
            </a:r>
            <a:r>
              <a:rPr lang="en-US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time </a:t>
            </a:r>
            <a:r>
              <a:rPr lang="en-US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going to </a:t>
            </a:r>
            <a:r>
              <a:rPr lang="en-US" sz="3600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HERE</a:t>
            </a:r>
            <a:endParaRPr lang="en-US" sz="3600" b="1" dirty="0" smtClean="0">
              <a:ln w="12700">
                <a:solidFill>
                  <a:schemeClr val="accent6"/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coming back </a:t>
            </a:r>
            <a:r>
              <a:rPr lang="en-US" sz="3600" b="1" dirty="0" smtClean="0">
                <a:ln w="12700">
                  <a:solidFill>
                    <a:schemeClr val="accent6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</a:t>
            </a:r>
            <a:endParaRPr lang="en-US" sz="3600" b="1" dirty="0">
              <a:ln w="12700">
                <a:solidFill>
                  <a:schemeClr val="accent6"/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Determine if sign outs are associated with:</a:t>
            </a:r>
          </a:p>
          <a:p>
            <a:pPr lvl="1"/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Class Subject</a:t>
            </a:r>
          </a:p>
          <a:p>
            <a:pPr lvl="1"/>
            <a:r>
              <a:rPr lang="en-US" dirty="0" smtClean="0"/>
              <a:t>Class Block</a:t>
            </a:r>
          </a:p>
          <a:p>
            <a:pPr lvl="1"/>
            <a:r>
              <a:rPr lang="en-US" dirty="0" smtClean="0"/>
              <a:t>1/3 of Block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Gather complete sign out sheets from Mr. </a:t>
            </a:r>
            <a:r>
              <a:rPr lang="en-US" dirty="0" err="1" smtClean="0"/>
              <a:t>Rohrmiller</a:t>
            </a:r>
            <a:endParaRPr lang="en-US" dirty="0" smtClean="0"/>
          </a:p>
          <a:p>
            <a:r>
              <a:rPr lang="en-US" dirty="0" smtClean="0"/>
              <a:t>Mrs. </a:t>
            </a:r>
            <a:r>
              <a:rPr lang="en-US" dirty="0" err="1" smtClean="0"/>
              <a:t>McNelis</a:t>
            </a:r>
            <a:r>
              <a:rPr lang="en-US" dirty="0" smtClean="0"/>
              <a:t> &amp; Mr. </a:t>
            </a:r>
            <a:r>
              <a:rPr lang="en-US" dirty="0" err="1" smtClean="0"/>
              <a:t>Rohrmiller</a:t>
            </a:r>
            <a:r>
              <a:rPr lang="en-US" dirty="0" smtClean="0"/>
              <a:t> determine gender, and remove name</a:t>
            </a:r>
          </a:p>
          <a:p>
            <a:r>
              <a:rPr lang="en-US" dirty="0" smtClean="0"/>
              <a:t>Recorded </a:t>
            </a:r>
            <a:r>
              <a:rPr lang="en-US" dirty="0" smtClean="0"/>
              <a:t>Gender, Subject, Time Out, Block and 1/3 of Block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proportions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the 1481 subjects,</a:t>
            </a:r>
          </a:p>
          <a:p>
            <a:pPr>
              <a:buNone/>
            </a:pPr>
            <a:r>
              <a:rPr lang="en-US" dirty="0" smtClean="0"/>
              <a:t>61.44% were female</a:t>
            </a:r>
          </a:p>
          <a:p>
            <a:pPr>
              <a:buNone/>
            </a:pPr>
            <a:r>
              <a:rPr lang="en-US" dirty="0" smtClean="0"/>
              <a:t>38.56% were male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1219200"/>
            <a:ext cx="4419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is most frequent, but </a:t>
            </a:r>
          </a:p>
          <a:p>
            <a:pPr>
              <a:buNone/>
            </a:pPr>
            <a:r>
              <a:rPr lang="en-US" dirty="0" smtClean="0"/>
              <a:t>only by 4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371600"/>
            <a:ext cx="3733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19400" y="4953000"/>
            <a:ext cx="22076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1: 280 (18.9%)</a:t>
            </a:r>
          </a:p>
          <a:p>
            <a:r>
              <a:rPr lang="en-US" dirty="0" smtClean="0"/>
              <a:t>Block 2: 349 (23.57%)</a:t>
            </a:r>
          </a:p>
          <a:p>
            <a:r>
              <a:rPr lang="en-US" dirty="0" smtClean="0"/>
              <a:t>Block 3: 428 (28.9%)</a:t>
            </a:r>
          </a:p>
          <a:p>
            <a:r>
              <a:rPr lang="en-US" dirty="0" smtClean="0"/>
              <a:t>Block 4: 424 (28.63%)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Frequency/Block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English</a:t>
            </a:r>
          </a:p>
          <a:p>
            <a:r>
              <a:rPr lang="en-US" dirty="0" smtClean="0"/>
              <a:t>Female: </a:t>
            </a:r>
            <a:r>
              <a:rPr lang="en-US" dirty="0" err="1" smtClean="0"/>
              <a:t>unimodal</a:t>
            </a:r>
            <a:r>
              <a:rPr lang="en-US" dirty="0" smtClean="0"/>
              <a:t>, right skewed</a:t>
            </a:r>
          </a:p>
          <a:p>
            <a:r>
              <a:rPr lang="en-US" dirty="0" smtClean="0"/>
              <a:t>Male: bimodal, roughly symmetric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Social Studies</a:t>
            </a:r>
          </a:p>
          <a:p>
            <a:r>
              <a:rPr lang="en-US" dirty="0" smtClean="0"/>
              <a:t>Female: </a:t>
            </a:r>
            <a:r>
              <a:rPr lang="en-US" dirty="0" err="1" smtClean="0"/>
              <a:t>Unimodal</a:t>
            </a:r>
            <a:r>
              <a:rPr lang="en-US" dirty="0" smtClean="0"/>
              <a:t>, roughly symmetric</a:t>
            </a:r>
          </a:p>
          <a:p>
            <a:r>
              <a:rPr lang="en-US" dirty="0" smtClean="0"/>
              <a:t>Male </a:t>
            </a:r>
            <a:r>
              <a:rPr lang="en-US" dirty="0" err="1" smtClean="0"/>
              <a:t>Unimodal</a:t>
            </a:r>
            <a:r>
              <a:rPr lang="en-US" dirty="0" smtClean="0"/>
              <a:t>, left skewed</a:t>
            </a:r>
            <a:endParaRPr lang="en-US" dirty="0"/>
          </a:p>
        </p:txBody>
      </p:sp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062" y="2589648"/>
            <a:ext cx="3826463" cy="31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8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2681" y="2589648"/>
            <a:ext cx="3826463" cy="31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about pop.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More females than males used the bathroom</a:t>
            </a:r>
          </a:p>
          <a:p>
            <a:r>
              <a:rPr lang="en-US" dirty="0" smtClean="0"/>
              <a:t>Students use the bathroom more frequently in the later half of the day (3</a:t>
            </a:r>
            <a:r>
              <a:rPr lang="en-US" baseline="30000" dirty="0" smtClean="0"/>
              <a:t>rd</a:t>
            </a:r>
            <a:r>
              <a:rPr lang="en-US" dirty="0" smtClean="0"/>
              <a:t> &amp; 4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Study hall Chi squared test (block </a:t>
            </a:r>
            <a:r>
              <a:rPr lang="en-US" dirty="0" err="1" smtClean="0"/>
              <a:t>vs</a:t>
            </a:r>
            <a:r>
              <a:rPr lang="en-US" dirty="0" smtClean="0"/>
              <a:t> 3</a:t>
            </a:r>
            <a:r>
              <a:rPr lang="en-US" baseline="30000" dirty="0" smtClean="0"/>
              <a:t>rd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098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State:</a:t>
            </a:r>
          </a:p>
          <a:p>
            <a:r>
              <a:rPr lang="en-US" dirty="0" smtClean="0"/>
              <a:t>-Categorical data</a:t>
            </a:r>
          </a:p>
          <a:p>
            <a:r>
              <a:rPr lang="en-US" dirty="0" smtClean="0"/>
              <a:t>-SRS</a:t>
            </a:r>
          </a:p>
          <a:p>
            <a:r>
              <a:rPr lang="en-US" dirty="0" smtClean="0"/>
              <a:t>-All expected  counts greater then 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3600" y="2133600"/>
            <a:ext cx="3352800" cy="1752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Check:</a:t>
            </a:r>
          </a:p>
          <a:p>
            <a:r>
              <a:rPr lang="en-US" dirty="0" smtClean="0"/>
              <a:t>-3</a:t>
            </a:r>
            <a:r>
              <a:rPr lang="en-US" baseline="30000" dirty="0" smtClean="0"/>
              <a:t>rd</a:t>
            </a:r>
            <a:r>
              <a:rPr lang="en-US" dirty="0" smtClean="0"/>
              <a:t> of block and block number are categories</a:t>
            </a:r>
          </a:p>
          <a:p>
            <a:r>
              <a:rPr lang="en-US" dirty="0" smtClean="0"/>
              <a:t>-sign out pages were randomly selected</a:t>
            </a:r>
          </a:p>
          <a:p>
            <a:r>
              <a:rPr lang="en-US" dirty="0" smtClean="0"/>
              <a:t>-All counts greater than 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4038600"/>
            <a:ext cx="4065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Conditions met,  chi squared distribution,</a:t>
            </a:r>
          </a:p>
          <a:p>
            <a:r>
              <a:rPr lang="en-US" dirty="0" smtClean="0"/>
              <a:t>Chi squared test for independence. </a:t>
            </a:r>
            <a:endParaRPr lang="en-US" dirty="0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28600" y="5029200"/>
          <a:ext cx="6851650" cy="821259"/>
        </p:xfrm>
        <a:graphic>
          <a:graphicData uri="http://schemas.openxmlformats.org/presentationml/2006/ole">
            <p:oleObj spid="_x0000_s2050" name="Equation" r:id="rId3" imgW="3708360" imgH="44424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81000" y="609600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DF=6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b="50000"/>
          <a:stretch>
            <a:fillRect/>
          </a:stretch>
        </p:blipFill>
        <p:spPr bwMode="auto">
          <a:xfrm>
            <a:off x="5319939" y="1828800"/>
            <a:ext cx="382406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743200" y="6248400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P(x&gt;41.99)= .0001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Study hall Chi squared test (block </a:t>
            </a:r>
            <a:r>
              <a:rPr lang="en-US" dirty="0" err="1" smtClean="0"/>
              <a:t>vs</a:t>
            </a:r>
            <a:r>
              <a:rPr lang="en-US" dirty="0" smtClean="0"/>
              <a:t> 3</a:t>
            </a:r>
            <a:r>
              <a:rPr lang="en-US" baseline="30000" dirty="0" smtClean="0"/>
              <a:t>rd</a:t>
            </a:r>
            <a:r>
              <a:rPr lang="en-US" dirty="0" smtClean="0"/>
              <a:t>)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Ho: There is no association between 3</a:t>
            </a:r>
            <a:r>
              <a:rPr lang="en-US" baseline="30000" dirty="0" smtClean="0"/>
              <a:t>rd</a:t>
            </a:r>
            <a:r>
              <a:rPr lang="en-US" dirty="0" smtClean="0"/>
              <a:t> of block and block given that it’s study hall.</a:t>
            </a:r>
          </a:p>
          <a:p>
            <a:r>
              <a:rPr lang="en-US" dirty="0" smtClean="0"/>
              <a:t>Ha: There is an association between 3</a:t>
            </a:r>
            <a:r>
              <a:rPr lang="en-US" baseline="30000" dirty="0" smtClean="0"/>
              <a:t>rd</a:t>
            </a:r>
            <a:r>
              <a:rPr lang="en-US" dirty="0" smtClean="0"/>
              <a:t> of block and block given that it’s study hall</a:t>
            </a:r>
          </a:p>
          <a:p>
            <a:r>
              <a:rPr lang="en-US" dirty="0" smtClean="0"/>
              <a:t>We reject the Ho because the p-value of .0001 is less than     =.05</a:t>
            </a:r>
          </a:p>
          <a:p>
            <a:r>
              <a:rPr lang="en-US" dirty="0" smtClean="0"/>
              <a:t>We have sufficient evidence that there is an association between 3</a:t>
            </a:r>
            <a:r>
              <a:rPr lang="en-US" baseline="30000" dirty="0" smtClean="0"/>
              <a:t>rd</a:t>
            </a:r>
            <a:r>
              <a:rPr lang="en-US" dirty="0" smtClean="0"/>
              <a:t> of block, and block when in study hall</a:t>
            </a:r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743200" y="4114800"/>
          <a:ext cx="280987" cy="785813"/>
        </p:xfrm>
        <a:graphic>
          <a:graphicData uri="http://schemas.openxmlformats.org/presentationml/2006/ole">
            <p:oleObj spid="_x0000_s3074" name="Equation" r:id="rId3" imgW="152280" imgH="40608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754</Words>
  <Application>Microsoft Office PowerPoint</Application>
  <PresentationFormat>On-screen Show (4:3)</PresentationFormat>
  <Paragraphs>114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Equation</vt:lpstr>
      <vt:lpstr>Microsoft Equation 3.0</vt:lpstr>
      <vt:lpstr>Sign Out Sheet Statistics</vt:lpstr>
      <vt:lpstr>Description of Topic</vt:lpstr>
      <vt:lpstr>Procedure</vt:lpstr>
      <vt:lpstr>Gender proportions</vt:lpstr>
      <vt:lpstr>Block frequency</vt:lpstr>
      <vt:lpstr>Gender Frequency/Block</vt:lpstr>
      <vt:lpstr>Conclusion about pop.</vt:lpstr>
      <vt:lpstr> Study hall Chi squared test (block vs 3rd)</vt:lpstr>
      <vt:lpstr>Study hall Chi squared test (block vs 3rd) cont.</vt:lpstr>
      <vt:lpstr>Independence test (block and subject)</vt:lpstr>
      <vt:lpstr>Conclusion of block and subject test</vt:lpstr>
      <vt:lpstr>Gender and subject chi squared test</vt:lpstr>
      <vt:lpstr>Gender and subject chi squared test</vt:lpstr>
      <vt:lpstr>Conclusion</vt:lpstr>
      <vt:lpstr>Bias and errors </vt:lpstr>
      <vt:lpstr>Bias and errors (cont.)</vt:lpstr>
      <vt:lpstr>Special Thank You…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 Out Sheet Statistics</dc:title>
  <dc:creator>Ramirez.P037</dc:creator>
  <cp:lastModifiedBy>Kariger.T029</cp:lastModifiedBy>
  <cp:revision>36</cp:revision>
  <dcterms:created xsi:type="dcterms:W3CDTF">2011-06-03T18:15:59Z</dcterms:created>
  <dcterms:modified xsi:type="dcterms:W3CDTF">2011-06-06T20:58:00Z</dcterms:modified>
</cp:coreProperties>
</file>